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C7FF"/>
    <a:srgbClr val="C3C3F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73" autoAdjust="0"/>
  </p:normalViewPr>
  <p:slideViewPr>
    <p:cSldViewPr>
      <p:cViewPr varScale="1">
        <p:scale>
          <a:sx n="104" d="100"/>
          <a:sy n="104" d="100"/>
        </p:scale>
        <p:origin x="-1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BA8315-E053-471A-B0FC-205A2935C50C}" type="datetimeFigureOut">
              <a:rPr lang="en-US" smtClean="0"/>
              <a:t>4/11/2011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41C3A4-3883-42B2-8500-F4424D733C7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41C3A4-3883-42B2-8500-F4424D733C73}"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098CD14-0F63-45EF-A1A1-F24C4ED4F20E}"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98CD14-0F63-45EF-A1A1-F24C4ED4F20E}"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098CD14-0F63-45EF-A1A1-F24C4ED4F20E}"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7A6491-C2A5-4004-935B-58FA56A386BC}" type="datetimeFigureOut">
              <a:rPr lang="en-US" smtClean="0"/>
              <a:pPr/>
              <a:t>4/11/2011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98CD14-0F63-45EF-A1A1-F24C4ED4F2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47A6491-C2A5-4004-935B-58FA56A386BC}" type="datetimeFigureOut">
              <a:rPr lang="en-US" smtClean="0"/>
              <a:pPr/>
              <a:t>4/11/2011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098CD14-0F63-45EF-A1A1-F24C4ED4F2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47A6491-C2A5-4004-935B-58FA56A386BC}" type="datetimeFigureOut">
              <a:rPr lang="en-US" smtClean="0"/>
              <a:pPr/>
              <a:t>4/11/2011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098CD14-0F63-45EF-A1A1-F24C4ED4F20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n.wikipedia.org/wiki/File:J_S_Copley_-_Paul_Revere.jp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Paul_Revere's_ride.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wikipedia.org/wiki/File:PaulRevereByGilbertStuart.jpe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n.wikipedia.org/wiki/File:PaulReveredentaltools.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en.wikipedia.org/wiki/Paul_Revere"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772400" cy="1470025"/>
          </a:xfrm>
        </p:spPr>
        <p:txBody>
          <a:bodyPr/>
          <a:lstStyle/>
          <a:p>
            <a:r>
              <a:rPr lang="en-US" dirty="0" smtClean="0">
                <a:solidFill>
                  <a:srgbClr val="FFFF00"/>
                </a:solidFill>
              </a:rPr>
              <a:t>Paul Revere </a:t>
            </a:r>
            <a:endParaRPr lang="en-US" dirty="0">
              <a:solidFill>
                <a:srgbClr val="FFFF00"/>
              </a:solidFill>
            </a:endParaRPr>
          </a:p>
        </p:txBody>
      </p:sp>
      <p:sp>
        <p:nvSpPr>
          <p:cNvPr id="3" name="Subtitle 2"/>
          <p:cNvSpPr>
            <a:spLocks noGrp="1"/>
          </p:cNvSpPr>
          <p:nvPr>
            <p:ph type="subTitle" idx="1"/>
          </p:nvPr>
        </p:nvSpPr>
        <p:spPr>
          <a:xfrm>
            <a:off x="609600" y="1219200"/>
            <a:ext cx="2514600" cy="685800"/>
          </a:xfrm>
        </p:spPr>
        <p:txBody>
          <a:bodyPr/>
          <a:lstStyle/>
          <a:p>
            <a:r>
              <a:rPr lang="en-US" dirty="0" smtClean="0">
                <a:solidFill>
                  <a:srgbClr val="FFFF00"/>
                </a:solidFill>
              </a:rPr>
              <a:t>By Martin </a:t>
            </a:r>
            <a:endParaRPr lang="en-US" dirty="0">
              <a:solidFill>
                <a:srgbClr val="FFFF00"/>
              </a:solidFill>
            </a:endParaRPr>
          </a:p>
        </p:txBody>
      </p:sp>
      <p:pic>
        <p:nvPicPr>
          <p:cNvPr id="6146" name="Picture 2" descr="http://upload.wikimedia.org/wikipedia/commons/thumb/6/6e/J_S_Copley_-_Paul_Revere.jpg/220px-J_S_Copley_-_Paul_Revere.jpg">
            <a:hlinkClick r:id="rId2"/>
          </p:cNvPr>
          <p:cNvPicPr>
            <a:picLocks noChangeAspect="1" noChangeArrowheads="1"/>
          </p:cNvPicPr>
          <p:nvPr/>
        </p:nvPicPr>
        <p:blipFill>
          <a:blip r:embed="rId3" cstate="print"/>
          <a:srcRect/>
          <a:stretch>
            <a:fillRect/>
          </a:stretch>
        </p:blipFill>
        <p:spPr bwMode="auto">
          <a:xfrm>
            <a:off x="3657600" y="1905000"/>
            <a:ext cx="3200400" cy="40005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96200" cy="1295400"/>
          </a:xfrm>
        </p:spPr>
        <p:txBody>
          <a:bodyPr/>
          <a:lstStyle/>
          <a:p>
            <a:r>
              <a:rPr lang="en-US" dirty="0" smtClean="0">
                <a:solidFill>
                  <a:srgbClr val="FFFF00"/>
                </a:solidFill>
              </a:rPr>
              <a:t>Paul’s Life and Growing Up</a:t>
            </a:r>
            <a:endParaRPr lang="en-US" dirty="0">
              <a:solidFill>
                <a:srgbClr val="FFFF00"/>
              </a:solidFill>
            </a:endParaRPr>
          </a:p>
        </p:txBody>
      </p:sp>
      <p:sp>
        <p:nvSpPr>
          <p:cNvPr id="3" name="Subtitle 2"/>
          <p:cNvSpPr>
            <a:spLocks noGrp="1"/>
          </p:cNvSpPr>
          <p:nvPr>
            <p:ph type="subTitle" idx="1"/>
          </p:nvPr>
        </p:nvSpPr>
        <p:spPr>
          <a:xfrm>
            <a:off x="533400" y="1219200"/>
            <a:ext cx="7239000" cy="4191000"/>
          </a:xfrm>
        </p:spPr>
        <p:txBody>
          <a:bodyPr>
            <a:normAutofit fontScale="92500" lnSpcReduction="20000"/>
          </a:bodyPr>
          <a:lstStyle/>
          <a:p>
            <a:pPr>
              <a:buFont typeface="Arial" pitchFamily="34" charset="0"/>
              <a:buChar char="•"/>
            </a:pPr>
            <a:r>
              <a:rPr lang="en-US" dirty="0" smtClean="0">
                <a:solidFill>
                  <a:srgbClr val="FFFF00"/>
                </a:solidFill>
              </a:rPr>
              <a:t>Paul Revere was born in </a:t>
            </a:r>
            <a:r>
              <a:rPr lang="en-US" dirty="0">
                <a:solidFill>
                  <a:srgbClr val="FFFF00"/>
                </a:solidFill>
              </a:rPr>
              <a:t>B</a:t>
            </a:r>
            <a:r>
              <a:rPr lang="en-US" dirty="0" smtClean="0">
                <a:solidFill>
                  <a:srgbClr val="FFFF00"/>
                </a:solidFill>
              </a:rPr>
              <a:t>oston on December in 1734</a:t>
            </a:r>
            <a:r>
              <a:rPr lang="en-US" dirty="0" smtClean="0">
                <a:solidFill>
                  <a:srgbClr val="FFFF00"/>
                </a:solidFill>
              </a:rPr>
              <a:t>.</a:t>
            </a:r>
          </a:p>
          <a:p>
            <a:pPr>
              <a:buFont typeface="Arial" pitchFamily="34" charset="0"/>
              <a:buChar char="•"/>
            </a:pPr>
            <a:endParaRPr lang="en-US" dirty="0" smtClean="0">
              <a:solidFill>
                <a:srgbClr val="FFFF00"/>
              </a:solidFill>
            </a:endParaRPr>
          </a:p>
          <a:p>
            <a:pPr>
              <a:buFont typeface="Arial" pitchFamily="34" charset="0"/>
              <a:buChar char="•"/>
            </a:pPr>
            <a:r>
              <a:rPr lang="en-US" dirty="0" smtClean="0">
                <a:solidFill>
                  <a:srgbClr val="FFFF00"/>
                </a:solidFill>
              </a:rPr>
              <a:t> He lived in a family with eleven other children.</a:t>
            </a:r>
            <a:r>
              <a:rPr lang="en-US" dirty="0" smtClean="0">
                <a:solidFill>
                  <a:srgbClr val="FFFF00"/>
                </a:solidFill>
              </a:rPr>
              <a:t> </a:t>
            </a:r>
            <a:endParaRPr lang="en-US" dirty="0" smtClean="0">
              <a:solidFill>
                <a:srgbClr val="FFFF00"/>
              </a:solidFill>
            </a:endParaRPr>
          </a:p>
          <a:p>
            <a:pPr>
              <a:buFont typeface="Arial" pitchFamily="34" charset="0"/>
              <a:buChar char="•"/>
            </a:pPr>
            <a:endParaRPr lang="en-US" dirty="0" smtClean="0">
              <a:solidFill>
                <a:srgbClr val="FFFF00"/>
              </a:solidFill>
            </a:endParaRPr>
          </a:p>
          <a:p>
            <a:pPr>
              <a:buFont typeface="Arial" pitchFamily="34" charset="0"/>
              <a:buChar char="•"/>
            </a:pPr>
            <a:r>
              <a:rPr lang="en-US" dirty="0" smtClean="0">
                <a:solidFill>
                  <a:srgbClr val="FFFF00"/>
                </a:solidFill>
              </a:rPr>
              <a:t>His </a:t>
            </a:r>
            <a:r>
              <a:rPr lang="en-US" dirty="0" smtClean="0">
                <a:solidFill>
                  <a:srgbClr val="FFFF00"/>
                </a:solidFill>
              </a:rPr>
              <a:t>real name was </a:t>
            </a:r>
            <a:r>
              <a:rPr lang="en-US" dirty="0" err="1" smtClean="0">
                <a:solidFill>
                  <a:srgbClr val="FFFF00"/>
                </a:solidFill>
              </a:rPr>
              <a:t>Apollos</a:t>
            </a:r>
            <a:r>
              <a:rPr lang="en-US" dirty="0" smtClean="0">
                <a:solidFill>
                  <a:srgbClr val="FFFF00"/>
                </a:solidFill>
              </a:rPr>
              <a:t> </a:t>
            </a:r>
            <a:r>
              <a:rPr lang="en-US" dirty="0" err="1" smtClean="0">
                <a:solidFill>
                  <a:srgbClr val="FFFF00"/>
                </a:solidFill>
              </a:rPr>
              <a:t>Rivoire</a:t>
            </a:r>
            <a:r>
              <a:rPr lang="en-US" dirty="0" smtClean="0">
                <a:solidFill>
                  <a:srgbClr val="FFFF00"/>
                </a:solidFill>
              </a:rPr>
              <a:t>. </a:t>
            </a:r>
            <a:endParaRPr lang="en-US" dirty="0" smtClean="0">
              <a:solidFill>
                <a:srgbClr val="FFFF00"/>
              </a:solidFill>
            </a:endParaRPr>
          </a:p>
          <a:p>
            <a:pPr>
              <a:buFont typeface="Arial" pitchFamily="34" charset="0"/>
              <a:buChar char="•"/>
            </a:pPr>
            <a:endParaRPr lang="en-US" dirty="0" smtClean="0">
              <a:solidFill>
                <a:srgbClr val="FFFF00"/>
              </a:solidFill>
            </a:endParaRPr>
          </a:p>
          <a:p>
            <a:pPr>
              <a:buFont typeface="Arial" pitchFamily="34" charset="0"/>
              <a:buChar char="•"/>
            </a:pPr>
            <a:r>
              <a:rPr lang="en-US" dirty="0" smtClean="0">
                <a:solidFill>
                  <a:srgbClr val="FFFF00"/>
                </a:solidFill>
              </a:rPr>
              <a:t>When </a:t>
            </a:r>
            <a:r>
              <a:rPr lang="en-US" dirty="0" smtClean="0">
                <a:solidFill>
                  <a:srgbClr val="FFFF00"/>
                </a:solidFill>
              </a:rPr>
              <a:t>he was an apprentice, to his dad, he learned how to be a silversmith. </a:t>
            </a:r>
            <a:endParaRPr lang="en-US" dirty="0" smtClean="0">
              <a:solidFill>
                <a:srgbClr val="FFFF00"/>
              </a:solidFill>
            </a:endParaRPr>
          </a:p>
          <a:p>
            <a:pPr>
              <a:buFont typeface="Arial" pitchFamily="34" charset="0"/>
              <a:buChar char="•"/>
            </a:pPr>
            <a:endParaRPr lang="en-US" dirty="0" smtClean="0">
              <a:solidFill>
                <a:srgbClr val="FFFF00"/>
              </a:solidFill>
            </a:endParaRPr>
          </a:p>
          <a:p>
            <a:pPr>
              <a:buFont typeface="Arial" pitchFamily="34" charset="0"/>
              <a:buChar char="•"/>
            </a:pPr>
            <a:r>
              <a:rPr lang="en-US" dirty="0" smtClean="0">
                <a:solidFill>
                  <a:srgbClr val="FFFF00"/>
                </a:solidFill>
              </a:rPr>
              <a:t>After</a:t>
            </a:r>
            <a:r>
              <a:rPr lang="en-US" dirty="0" smtClean="0">
                <a:solidFill>
                  <a:srgbClr val="FFFF00"/>
                </a:solidFill>
              </a:rPr>
              <a:t>  his death, he was legally too young to take over his silversmith business, so his mother took over, but he did all the </a:t>
            </a:r>
            <a:r>
              <a:rPr lang="en-US" dirty="0" smtClean="0">
                <a:solidFill>
                  <a:srgbClr val="FFFF00"/>
                </a:solidFill>
              </a:rPr>
              <a:t>work</a:t>
            </a:r>
          </a:p>
          <a:p>
            <a:pPr>
              <a:buFont typeface="Arial" pitchFamily="34" charset="0"/>
              <a:buChar char="•"/>
            </a:pPr>
            <a:endParaRPr lang="en-US" dirty="0" smtClean="0">
              <a:solidFill>
                <a:srgbClr val="FFFF00"/>
              </a:solidFill>
            </a:endParaRPr>
          </a:p>
          <a:p>
            <a:pPr>
              <a:buFont typeface="Arial" pitchFamily="34" charset="0"/>
              <a:buChar char="•"/>
            </a:pPr>
            <a:r>
              <a:rPr lang="en-US" dirty="0" smtClean="0">
                <a:solidFill>
                  <a:srgbClr val="FFFF00"/>
                </a:solidFill>
              </a:rPr>
              <a:t> </a:t>
            </a:r>
            <a:r>
              <a:rPr lang="en-US" dirty="0" smtClean="0">
                <a:solidFill>
                  <a:srgbClr val="FFFF00"/>
                </a:solidFill>
              </a:rPr>
              <a:t>At age twenty-one, he answered the governor of Massachusetts call for volunteers and went to help the French fight in the French Indian War, thus beginning his journey to help fight for his state and other men’s freedom around the colonies.</a:t>
            </a:r>
          </a:p>
          <a:p>
            <a:r>
              <a:rPr lang="en-US" dirty="0" smtClean="0"/>
              <a:t> </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lstStyle/>
          <a:p>
            <a:r>
              <a:rPr lang="en-US" dirty="0" smtClean="0">
                <a:solidFill>
                  <a:srgbClr val="FFFF00"/>
                </a:solidFill>
              </a:rPr>
              <a:t>Paul’s Life in the War</a:t>
            </a:r>
            <a:endParaRPr lang="en-US" dirty="0">
              <a:solidFill>
                <a:srgbClr val="FFFF00"/>
              </a:solidFill>
            </a:endParaRPr>
          </a:p>
        </p:txBody>
      </p:sp>
      <p:sp>
        <p:nvSpPr>
          <p:cNvPr id="3" name="Content Placeholder 2"/>
          <p:cNvSpPr>
            <a:spLocks noGrp="1"/>
          </p:cNvSpPr>
          <p:nvPr>
            <p:ph idx="1"/>
          </p:nvPr>
        </p:nvSpPr>
        <p:spPr>
          <a:xfrm>
            <a:off x="533400" y="1600200"/>
            <a:ext cx="8305800" cy="4068763"/>
          </a:xfrm>
        </p:spPr>
        <p:txBody>
          <a:bodyPr>
            <a:normAutofit fontScale="55000" lnSpcReduction="20000"/>
          </a:bodyPr>
          <a:lstStyle/>
          <a:p>
            <a:pPr>
              <a:buFont typeface="Arial" pitchFamily="34" charset="0"/>
              <a:buChar char="•"/>
            </a:pPr>
            <a:r>
              <a:rPr lang="en-US" dirty="0" smtClean="0">
                <a:solidFill>
                  <a:srgbClr val="FFFF00"/>
                </a:solidFill>
              </a:rPr>
              <a:t>Just before the Revolutionary war, </a:t>
            </a:r>
            <a:r>
              <a:rPr lang="en-US" dirty="0">
                <a:solidFill>
                  <a:srgbClr val="FFFF00"/>
                </a:solidFill>
              </a:rPr>
              <a:t>P</a:t>
            </a:r>
            <a:r>
              <a:rPr lang="en-US" dirty="0" smtClean="0">
                <a:solidFill>
                  <a:srgbClr val="FFFF00"/>
                </a:solidFill>
              </a:rPr>
              <a:t>aul Revere went on his legendary journey to north church with Robert </a:t>
            </a:r>
            <a:r>
              <a:rPr lang="en-US" dirty="0">
                <a:solidFill>
                  <a:srgbClr val="FFFF00"/>
                </a:solidFill>
              </a:rPr>
              <a:t>N</a:t>
            </a:r>
            <a:r>
              <a:rPr lang="en-US" dirty="0" smtClean="0">
                <a:solidFill>
                  <a:srgbClr val="FFFF00"/>
                </a:solidFill>
              </a:rPr>
              <a:t>ewman who helped him put up two lanterns in the church to warn the colonists that the British were on there way</a:t>
            </a:r>
            <a:r>
              <a:rPr lang="en-US" dirty="0" smtClean="0">
                <a:solidFill>
                  <a:srgbClr val="FFFF00"/>
                </a:solidFill>
              </a:rPr>
              <a:t>.</a:t>
            </a:r>
          </a:p>
          <a:p>
            <a:pPr>
              <a:buFont typeface="Arial" pitchFamily="34" charset="0"/>
              <a:buChar char="•"/>
            </a:pPr>
            <a:r>
              <a:rPr lang="en-US" dirty="0" smtClean="0">
                <a:solidFill>
                  <a:srgbClr val="FFFF00"/>
                </a:solidFill>
              </a:rPr>
              <a:t> </a:t>
            </a:r>
            <a:r>
              <a:rPr lang="en-US" dirty="0" smtClean="0">
                <a:solidFill>
                  <a:srgbClr val="FFFF00"/>
                </a:solidFill>
              </a:rPr>
              <a:t>He put up two lanterns, which meant that the British had come by sea. </a:t>
            </a:r>
            <a:endParaRPr lang="en-US" dirty="0" smtClean="0">
              <a:solidFill>
                <a:srgbClr val="FFFF00"/>
              </a:solidFill>
            </a:endParaRPr>
          </a:p>
          <a:p>
            <a:pPr>
              <a:buFont typeface="Arial" pitchFamily="34" charset="0"/>
              <a:buChar char="•"/>
            </a:pPr>
            <a:r>
              <a:rPr lang="en-US" dirty="0" smtClean="0">
                <a:solidFill>
                  <a:srgbClr val="FFFF00"/>
                </a:solidFill>
              </a:rPr>
              <a:t>He </a:t>
            </a:r>
            <a:r>
              <a:rPr lang="en-US" dirty="0" smtClean="0">
                <a:solidFill>
                  <a:srgbClr val="FFFF00"/>
                </a:solidFill>
              </a:rPr>
              <a:t>also rode through </a:t>
            </a:r>
            <a:r>
              <a:rPr lang="en-US" dirty="0">
                <a:solidFill>
                  <a:srgbClr val="FFFF00"/>
                </a:solidFill>
              </a:rPr>
              <a:t>L</a:t>
            </a:r>
            <a:r>
              <a:rPr lang="en-US" dirty="0" smtClean="0">
                <a:solidFill>
                  <a:srgbClr val="FFFF00"/>
                </a:solidFill>
              </a:rPr>
              <a:t>exington yelling,” </a:t>
            </a:r>
            <a:r>
              <a:rPr lang="en-US" dirty="0">
                <a:solidFill>
                  <a:srgbClr val="FFFF00"/>
                </a:solidFill>
              </a:rPr>
              <a:t>T</a:t>
            </a:r>
            <a:r>
              <a:rPr lang="en-US" dirty="0" smtClean="0">
                <a:solidFill>
                  <a:srgbClr val="FFFF00"/>
                </a:solidFill>
              </a:rPr>
              <a:t>he regulars are coming out!” While many people say he said,” The </a:t>
            </a:r>
            <a:r>
              <a:rPr lang="en-US" dirty="0">
                <a:solidFill>
                  <a:srgbClr val="FFFF00"/>
                </a:solidFill>
              </a:rPr>
              <a:t>B</a:t>
            </a:r>
            <a:r>
              <a:rPr lang="en-US" dirty="0" smtClean="0">
                <a:solidFill>
                  <a:srgbClr val="FFFF00"/>
                </a:solidFill>
              </a:rPr>
              <a:t>ritish are coming!”he actually said the Regulars were coming </a:t>
            </a:r>
            <a:r>
              <a:rPr lang="en-US" dirty="0" smtClean="0">
                <a:solidFill>
                  <a:srgbClr val="FFFF00"/>
                </a:solidFill>
              </a:rPr>
              <a:t>out.</a:t>
            </a:r>
          </a:p>
          <a:p>
            <a:pPr>
              <a:buFont typeface="Arial" pitchFamily="34" charset="0"/>
              <a:buChar char="•"/>
            </a:pPr>
            <a:r>
              <a:rPr lang="en-US" dirty="0" smtClean="0">
                <a:solidFill>
                  <a:srgbClr val="FFFF00"/>
                </a:solidFill>
              </a:rPr>
              <a:t>One </a:t>
            </a:r>
            <a:r>
              <a:rPr lang="en-US" dirty="0" smtClean="0">
                <a:solidFill>
                  <a:srgbClr val="FFFF00"/>
                </a:solidFill>
              </a:rPr>
              <a:t>of </a:t>
            </a:r>
            <a:r>
              <a:rPr lang="en-US" dirty="0">
                <a:solidFill>
                  <a:srgbClr val="FFFF00"/>
                </a:solidFill>
              </a:rPr>
              <a:t>P</a:t>
            </a:r>
            <a:r>
              <a:rPr lang="en-US" dirty="0" smtClean="0">
                <a:solidFill>
                  <a:srgbClr val="FFFF00"/>
                </a:solidFill>
              </a:rPr>
              <a:t>aul's best friends, </a:t>
            </a:r>
            <a:r>
              <a:rPr lang="en-US" dirty="0">
                <a:solidFill>
                  <a:srgbClr val="FFFF00"/>
                </a:solidFill>
              </a:rPr>
              <a:t>J</a:t>
            </a:r>
            <a:r>
              <a:rPr lang="en-US" dirty="0" smtClean="0">
                <a:solidFill>
                  <a:srgbClr val="FFFF00"/>
                </a:solidFill>
              </a:rPr>
              <a:t>oseph Warren, a.k.a. Dr. Warren died while fighting on the Battle of Bunker Hill</a:t>
            </a:r>
            <a:r>
              <a:rPr lang="en-US" dirty="0" smtClean="0">
                <a:solidFill>
                  <a:srgbClr val="FFFF00"/>
                </a:solidFill>
              </a:rPr>
              <a:t>.</a:t>
            </a:r>
          </a:p>
          <a:p>
            <a:pPr>
              <a:buFont typeface="Arial" pitchFamily="34" charset="0"/>
              <a:buChar char="•"/>
            </a:pPr>
            <a:r>
              <a:rPr lang="en-US" dirty="0" smtClean="0">
                <a:solidFill>
                  <a:srgbClr val="FFFF00"/>
                </a:solidFill>
              </a:rPr>
              <a:t> </a:t>
            </a:r>
            <a:r>
              <a:rPr lang="en-US" dirty="0">
                <a:solidFill>
                  <a:srgbClr val="FFFF00"/>
                </a:solidFill>
              </a:rPr>
              <a:t>O</a:t>
            </a:r>
            <a:r>
              <a:rPr lang="en-US" dirty="0" smtClean="0">
                <a:solidFill>
                  <a:srgbClr val="FFFF00"/>
                </a:solidFill>
              </a:rPr>
              <a:t>n his famous ride, Paul Revere’s Midnight Ride, he was actually captured and was forced to answer the </a:t>
            </a:r>
            <a:r>
              <a:rPr lang="en-US" dirty="0">
                <a:solidFill>
                  <a:srgbClr val="FFFF00"/>
                </a:solidFill>
              </a:rPr>
              <a:t>B</a:t>
            </a:r>
            <a:r>
              <a:rPr lang="en-US" dirty="0" smtClean="0">
                <a:solidFill>
                  <a:srgbClr val="FFFF00"/>
                </a:solidFill>
              </a:rPr>
              <a:t>ritish in asking what he had been doing, while holding with a gun to his head</a:t>
            </a:r>
            <a:r>
              <a:rPr lang="en-US" dirty="0" smtClean="0">
                <a:solidFill>
                  <a:srgbClr val="FFFF00"/>
                </a:solidFill>
              </a:rPr>
              <a:t>.</a:t>
            </a:r>
          </a:p>
          <a:p>
            <a:pPr>
              <a:buFont typeface="Arial" pitchFamily="34" charset="0"/>
              <a:buChar char="•"/>
            </a:pPr>
            <a:r>
              <a:rPr lang="en-US" dirty="0" smtClean="0">
                <a:solidFill>
                  <a:srgbClr val="FFFF00"/>
                </a:solidFill>
              </a:rPr>
              <a:t>Paul </a:t>
            </a:r>
            <a:r>
              <a:rPr lang="en-US" dirty="0" smtClean="0">
                <a:solidFill>
                  <a:srgbClr val="FFFF00"/>
                </a:solidFill>
              </a:rPr>
              <a:t>Revere did not create George Washington's wooden teeth like most people believe.</a:t>
            </a:r>
          </a:p>
          <a:p>
            <a:pPr>
              <a:buNone/>
            </a:pPr>
            <a:r>
              <a:rPr lang="en-US" dirty="0" smtClean="0"/>
              <a:t> </a:t>
            </a:r>
            <a:endParaRPr lang="en-US" dirty="0"/>
          </a:p>
        </p:txBody>
      </p:sp>
      <p:pic>
        <p:nvPicPr>
          <p:cNvPr id="4100" name="Picture 4" descr="http://upload.wikimedia.org/wikipedia/commons/thumb/e/e2/Paul_Revere%27s_ride.jpg/220px-Paul_Revere%27s_ride.jpg">
            <a:hlinkClick r:id="rId3"/>
          </p:cNvPr>
          <p:cNvPicPr>
            <a:picLocks noChangeAspect="1" noChangeArrowheads="1"/>
          </p:cNvPicPr>
          <p:nvPr/>
        </p:nvPicPr>
        <p:blipFill>
          <a:blip r:embed="rId4" cstate="print"/>
          <a:srcRect/>
          <a:stretch>
            <a:fillRect/>
          </a:stretch>
        </p:blipFill>
        <p:spPr bwMode="auto">
          <a:xfrm>
            <a:off x="2514600" y="4953000"/>
            <a:ext cx="4281714" cy="172915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Paul’s Life After the </a:t>
            </a:r>
            <a:r>
              <a:rPr lang="en-US" dirty="0" smtClean="0">
                <a:solidFill>
                  <a:srgbClr val="FFFF00"/>
                </a:solidFill>
              </a:rPr>
              <a:t>War</a:t>
            </a:r>
            <a:endParaRPr lang="en-US" dirty="0">
              <a:solidFill>
                <a:srgbClr val="FFFF00"/>
              </a:solidFill>
            </a:endParaRPr>
          </a:p>
        </p:txBody>
      </p:sp>
      <p:sp>
        <p:nvSpPr>
          <p:cNvPr id="3" name="Content Placeholder 2"/>
          <p:cNvSpPr>
            <a:spLocks noGrp="1"/>
          </p:cNvSpPr>
          <p:nvPr>
            <p:ph idx="1"/>
          </p:nvPr>
        </p:nvSpPr>
        <p:spPr>
          <a:xfrm>
            <a:off x="457200" y="1600201"/>
            <a:ext cx="3200400" cy="2590800"/>
          </a:xfrm>
        </p:spPr>
        <p:txBody>
          <a:bodyPr/>
          <a:lstStyle/>
          <a:p>
            <a:pPr>
              <a:buNone/>
            </a:pPr>
            <a:endParaRPr lang="en-US" sz="800" dirty="0" smtClean="0"/>
          </a:p>
          <a:p>
            <a:endParaRPr lang="en-US" sz="800" dirty="0"/>
          </a:p>
        </p:txBody>
      </p:sp>
      <p:sp>
        <p:nvSpPr>
          <p:cNvPr id="8" name="Rectangle 7"/>
          <p:cNvSpPr/>
          <p:nvPr/>
        </p:nvSpPr>
        <p:spPr>
          <a:xfrm>
            <a:off x="457200" y="1905000"/>
            <a:ext cx="4572000" cy="707886"/>
          </a:xfrm>
          <a:prstGeom prst="rect">
            <a:avLst/>
          </a:prstGeom>
        </p:spPr>
        <p:txBody>
          <a:bodyPr>
            <a:spAutoFit/>
          </a:bodyPr>
          <a:lstStyle/>
          <a:p>
            <a:pPr>
              <a:buNone/>
            </a:pPr>
            <a:r>
              <a:rPr lang="en-US" sz="2000" dirty="0" smtClean="0">
                <a:solidFill>
                  <a:srgbClr val="FFFF00"/>
                </a:solidFill>
              </a:rPr>
              <a:t>Paul was a health officer after the Revolutionary War.</a:t>
            </a:r>
          </a:p>
        </p:txBody>
      </p:sp>
      <p:sp>
        <p:nvSpPr>
          <p:cNvPr id="9" name="Rectangle 8"/>
          <p:cNvSpPr/>
          <p:nvPr/>
        </p:nvSpPr>
        <p:spPr>
          <a:xfrm>
            <a:off x="685800" y="2667000"/>
            <a:ext cx="4572000" cy="2154436"/>
          </a:xfrm>
          <a:prstGeom prst="rect">
            <a:avLst/>
          </a:prstGeom>
        </p:spPr>
        <p:txBody>
          <a:bodyPr wrap="square">
            <a:spAutoFit/>
          </a:bodyPr>
          <a:lstStyle/>
          <a:p>
            <a:r>
              <a:rPr lang="en-US" sz="2000" dirty="0" smtClean="0">
                <a:solidFill>
                  <a:srgbClr val="FFFF00"/>
                </a:solidFill>
              </a:rPr>
              <a:t>When the war was over, he started manufacturing iron, he especially loved to manufacture church bells for the local church</a:t>
            </a:r>
            <a:r>
              <a:rPr lang="en-US" dirty="0" smtClean="0">
                <a:solidFill>
                  <a:srgbClr val="FFFF00"/>
                </a:solidFill>
              </a:rPr>
              <a:t>.</a:t>
            </a:r>
          </a:p>
          <a:p>
            <a:r>
              <a:rPr lang="en-US" dirty="0" smtClean="0">
                <a:solidFill>
                  <a:srgbClr val="FFFF00"/>
                </a:solidFill>
              </a:rPr>
              <a:t>Paul had thirteen children.</a:t>
            </a:r>
          </a:p>
          <a:p>
            <a:r>
              <a:rPr lang="en-US" dirty="0" smtClean="0">
                <a:solidFill>
                  <a:srgbClr val="FFFF00"/>
                </a:solidFill>
              </a:rPr>
              <a:t>Eight with his first wife, and</a:t>
            </a:r>
          </a:p>
          <a:p>
            <a:r>
              <a:rPr lang="en-US" dirty="0" smtClean="0">
                <a:solidFill>
                  <a:srgbClr val="FFFF00"/>
                </a:solidFill>
              </a:rPr>
              <a:t>Five with his second wife.</a:t>
            </a:r>
            <a:endParaRPr lang="en-US" dirty="0">
              <a:solidFill>
                <a:srgbClr val="FFFF00"/>
              </a:solidFill>
            </a:endParaRPr>
          </a:p>
        </p:txBody>
      </p:sp>
      <p:sp>
        <p:nvSpPr>
          <p:cNvPr id="10" name="Rectangle 9"/>
          <p:cNvSpPr/>
          <p:nvPr/>
        </p:nvSpPr>
        <p:spPr>
          <a:xfrm>
            <a:off x="533400" y="1524000"/>
            <a:ext cx="4680384" cy="400110"/>
          </a:xfrm>
          <a:prstGeom prst="rect">
            <a:avLst/>
          </a:prstGeom>
        </p:spPr>
        <p:txBody>
          <a:bodyPr wrap="none">
            <a:spAutoFit/>
          </a:bodyPr>
          <a:lstStyle/>
          <a:p>
            <a:pPr>
              <a:buNone/>
            </a:pPr>
            <a:r>
              <a:rPr lang="en-US" sz="2000" dirty="0" smtClean="0">
                <a:solidFill>
                  <a:srgbClr val="FFFF00"/>
                </a:solidFill>
              </a:rPr>
              <a:t>He died May 10, 1818, he was 83 years old.</a:t>
            </a:r>
          </a:p>
        </p:txBody>
      </p:sp>
      <p:sp>
        <p:nvSpPr>
          <p:cNvPr id="12" name="Rectangle 11"/>
          <p:cNvSpPr/>
          <p:nvPr/>
        </p:nvSpPr>
        <p:spPr>
          <a:xfrm>
            <a:off x="1066800" y="4114800"/>
            <a:ext cx="2438400" cy="369332"/>
          </a:xfrm>
          <a:prstGeom prst="rect">
            <a:avLst/>
          </a:prstGeom>
        </p:spPr>
        <p:txBody>
          <a:bodyPr wrap="square">
            <a:spAutoFit/>
          </a:bodyPr>
          <a:lstStyle/>
          <a:p>
            <a:endParaRPr lang="en-US" dirty="0"/>
          </a:p>
        </p:txBody>
      </p:sp>
      <p:pic>
        <p:nvPicPr>
          <p:cNvPr id="11" name="Picture 2" descr="http://upload.wikimedia.org/wikipedia/commons/thumb/5/54/PaulRevereByGilbertStuart.jpeg/180px-PaulRevereByGilbertStuart.jpeg">
            <a:hlinkClick r:id="rId2"/>
          </p:cNvPr>
          <p:cNvPicPr>
            <a:picLocks noChangeAspect="1" noChangeArrowheads="1"/>
          </p:cNvPicPr>
          <p:nvPr/>
        </p:nvPicPr>
        <p:blipFill>
          <a:blip r:embed="rId3" cstate="print"/>
          <a:srcRect/>
          <a:stretch>
            <a:fillRect/>
          </a:stretch>
        </p:blipFill>
        <p:spPr bwMode="auto">
          <a:xfrm>
            <a:off x="5562600" y="2895600"/>
            <a:ext cx="2895600" cy="36195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Did You Know?</a:t>
            </a:r>
            <a:endParaRPr lang="en-US" dirty="0">
              <a:solidFill>
                <a:srgbClr val="FFFF00"/>
              </a:solidFill>
            </a:endParaRPr>
          </a:p>
        </p:txBody>
      </p:sp>
      <p:sp>
        <p:nvSpPr>
          <p:cNvPr id="3" name="Content Placeholder 2"/>
          <p:cNvSpPr>
            <a:spLocks noGrp="1"/>
          </p:cNvSpPr>
          <p:nvPr>
            <p:ph idx="1"/>
          </p:nvPr>
        </p:nvSpPr>
        <p:spPr>
          <a:xfrm>
            <a:off x="457200" y="1600201"/>
            <a:ext cx="8229600" cy="2743200"/>
          </a:xfrm>
        </p:spPr>
        <p:txBody>
          <a:bodyPr>
            <a:normAutofit fontScale="92500"/>
          </a:bodyPr>
          <a:lstStyle/>
          <a:p>
            <a:pPr>
              <a:buNone/>
            </a:pPr>
            <a:r>
              <a:rPr lang="en-US" sz="2000" dirty="0" smtClean="0">
                <a:solidFill>
                  <a:srgbClr val="FFFF00"/>
                </a:solidFill>
              </a:rPr>
              <a:t>Many people do not know this, but one of Paul's jobs was a dentist.</a:t>
            </a:r>
          </a:p>
          <a:p>
            <a:pPr>
              <a:buNone/>
            </a:pPr>
            <a:r>
              <a:rPr lang="en-US" sz="2000" dirty="0" smtClean="0">
                <a:solidFill>
                  <a:srgbClr val="FFFF00"/>
                </a:solidFill>
              </a:rPr>
              <a:t>When George Washington died, Revere was voted to ask for a piece of George's hair and made a golden urn to put it in.</a:t>
            </a:r>
          </a:p>
          <a:p>
            <a:pPr>
              <a:buNone/>
            </a:pPr>
            <a:r>
              <a:rPr lang="en-US" sz="2000" dirty="0" smtClean="0">
                <a:solidFill>
                  <a:srgbClr val="FFFF00"/>
                </a:solidFill>
              </a:rPr>
              <a:t>As many people may have believed he did, Paul Revere did not create George Washington's wooden teeth.</a:t>
            </a:r>
          </a:p>
          <a:p>
            <a:pPr>
              <a:buNone/>
            </a:pPr>
            <a:r>
              <a:rPr lang="en-US" sz="2000" dirty="0" smtClean="0">
                <a:solidFill>
                  <a:srgbClr val="FFFF00"/>
                </a:solidFill>
              </a:rPr>
              <a:t>Paul had fifty-one grandchildren, and had thirteen kids himself</a:t>
            </a:r>
            <a:r>
              <a:rPr lang="en-US" dirty="0" smtClean="0">
                <a:solidFill>
                  <a:srgbClr val="FFFF00"/>
                </a:solidFill>
              </a:rPr>
              <a:t>. </a:t>
            </a:r>
          </a:p>
          <a:p>
            <a:pPr>
              <a:buNone/>
            </a:pPr>
            <a:r>
              <a:rPr lang="en-US" sz="2200" dirty="0" smtClean="0">
                <a:solidFill>
                  <a:srgbClr val="FFFF00"/>
                </a:solidFill>
              </a:rPr>
              <a:t>Paul revere silver shop produced more than 5,000 pieces of silver works.</a:t>
            </a:r>
          </a:p>
        </p:txBody>
      </p:sp>
      <p:pic>
        <p:nvPicPr>
          <p:cNvPr id="2050" name="Picture 2" descr="http://upload.wikimedia.org/wikipedia/commons/thumb/1/11/PaulReveredentaltools.jpg/150px-PaulReveredentaltools.jpg">
            <a:hlinkClick r:id="rId2"/>
          </p:cNvPr>
          <p:cNvPicPr>
            <a:picLocks noChangeAspect="1" noChangeArrowheads="1"/>
          </p:cNvPicPr>
          <p:nvPr/>
        </p:nvPicPr>
        <p:blipFill>
          <a:blip r:embed="rId3" cstate="print"/>
          <a:srcRect/>
          <a:stretch>
            <a:fillRect/>
          </a:stretch>
        </p:blipFill>
        <p:spPr bwMode="auto">
          <a:xfrm>
            <a:off x="2667000" y="4648200"/>
            <a:ext cx="2417504" cy="204520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772400" cy="1470025"/>
          </a:xfrm>
        </p:spPr>
        <p:txBody>
          <a:bodyPr/>
          <a:lstStyle/>
          <a:p>
            <a:r>
              <a:rPr lang="en-US" dirty="0" smtClean="0">
                <a:solidFill>
                  <a:srgbClr val="FFFF00"/>
                </a:solidFill>
              </a:rPr>
              <a:t>Credits</a:t>
            </a:r>
            <a:endParaRPr lang="en-US" dirty="0">
              <a:solidFill>
                <a:srgbClr val="FFFF00"/>
              </a:solidFill>
            </a:endParaRPr>
          </a:p>
        </p:txBody>
      </p:sp>
      <p:sp>
        <p:nvSpPr>
          <p:cNvPr id="3" name="Subtitle 2"/>
          <p:cNvSpPr>
            <a:spLocks noGrp="1"/>
          </p:cNvSpPr>
          <p:nvPr>
            <p:ph type="subTitle" idx="1"/>
          </p:nvPr>
        </p:nvSpPr>
        <p:spPr>
          <a:xfrm>
            <a:off x="457200" y="1752600"/>
            <a:ext cx="6400800" cy="2743200"/>
          </a:xfrm>
        </p:spPr>
        <p:txBody>
          <a:bodyPr>
            <a:normAutofit/>
          </a:bodyPr>
          <a:lstStyle/>
          <a:p>
            <a:r>
              <a:rPr lang="en-US" sz="1800" i="1" dirty="0" smtClean="0">
                <a:solidFill>
                  <a:srgbClr val="FFFF00"/>
                </a:solidFill>
              </a:rPr>
              <a:t>http://www.revolutionary-war-and-beyond.com/facts-on-paul-revere.html</a:t>
            </a:r>
            <a:r>
              <a:rPr lang="en-US" sz="1800" dirty="0" smtClean="0">
                <a:solidFill>
                  <a:srgbClr val="FFFF00"/>
                </a:solidFill>
              </a:rPr>
              <a:t>. </a:t>
            </a:r>
            <a:r>
              <a:rPr lang="en-US" sz="1800" dirty="0" err="1" smtClean="0">
                <a:solidFill>
                  <a:srgbClr val="FFFF00"/>
                </a:solidFill>
              </a:rPr>
              <a:t>N.p</a:t>
            </a:r>
            <a:r>
              <a:rPr lang="en-US" sz="1800" dirty="0" smtClean="0">
                <a:solidFill>
                  <a:srgbClr val="FFFF00"/>
                </a:solidFill>
              </a:rPr>
              <a:t>., 14 </a:t>
            </a:r>
          </a:p>
          <a:p>
            <a:r>
              <a:rPr lang="en-US" sz="1800" i="1" dirty="0" smtClean="0">
                <a:solidFill>
                  <a:srgbClr val="FFFF00"/>
                </a:solidFill>
              </a:rPr>
              <a:t>http://www.surfnetkids.com/go/64/ten-facts-about-paul-revere/</a:t>
            </a:r>
            <a:r>
              <a:rPr lang="en-US" sz="1800" dirty="0" smtClean="0">
                <a:solidFill>
                  <a:srgbClr val="FFFF00"/>
                </a:solidFill>
              </a:rPr>
              <a:t>. </a:t>
            </a:r>
            <a:r>
              <a:rPr lang="en-US" sz="1800" dirty="0" err="1" smtClean="0">
                <a:solidFill>
                  <a:srgbClr val="FFFF00"/>
                </a:solidFill>
              </a:rPr>
              <a:t>N.p</a:t>
            </a:r>
            <a:r>
              <a:rPr lang="en-US" sz="1800" dirty="0" smtClean="0">
                <a:solidFill>
                  <a:srgbClr val="FFFF00"/>
                </a:solidFill>
              </a:rPr>
              <a:t>., 24 May </a:t>
            </a:r>
            <a:br>
              <a:rPr lang="en-US" sz="1800" dirty="0" smtClean="0">
                <a:solidFill>
                  <a:srgbClr val="FFFF00"/>
                </a:solidFill>
              </a:rPr>
            </a:br>
            <a:r>
              <a:rPr lang="en-US" sz="1800" dirty="0" smtClean="0">
                <a:solidFill>
                  <a:srgbClr val="FFFF00"/>
                </a:solidFill>
              </a:rPr>
              <a:t>     2007.</a:t>
            </a:r>
          </a:p>
          <a:p>
            <a:r>
              <a:rPr lang="en-US" sz="1800" dirty="0" smtClean="0">
                <a:solidFill>
                  <a:srgbClr val="FFFF00"/>
                </a:solidFill>
              </a:rPr>
              <a:t>Sullivan, George. </a:t>
            </a:r>
            <a:r>
              <a:rPr lang="en-US" sz="1800" i="1" dirty="0" smtClean="0">
                <a:solidFill>
                  <a:srgbClr val="FFFF00"/>
                </a:solidFill>
              </a:rPr>
              <a:t>Paul Revere</a:t>
            </a:r>
            <a:r>
              <a:rPr lang="en-US" sz="1800" dirty="0" smtClean="0">
                <a:solidFill>
                  <a:srgbClr val="FFFF00"/>
                </a:solidFill>
              </a:rPr>
              <a:t>. New York City: Scholastic Inc., 1999. Print.</a:t>
            </a:r>
          </a:p>
          <a:p>
            <a:r>
              <a:rPr lang="en-US" sz="1800" dirty="0" smtClean="0">
                <a:solidFill>
                  <a:srgbClr val="FFFF00"/>
                </a:solidFill>
                <a:hlinkClick r:id="rId2"/>
              </a:rPr>
              <a:t>http://en.wikipedia.org/wiki/Paul_Revere</a:t>
            </a:r>
            <a:r>
              <a:rPr lang="en-US" sz="1800" dirty="0" smtClean="0">
                <a:solidFill>
                  <a:srgbClr val="FFFF00"/>
                </a:solidFill>
              </a:rPr>
              <a:t/>
            </a:r>
            <a:br>
              <a:rPr lang="en-US" sz="1800" dirty="0" smtClean="0">
                <a:solidFill>
                  <a:srgbClr val="FFFF00"/>
                </a:solidFill>
              </a:rPr>
            </a:br>
            <a:r>
              <a:rPr lang="en-US" sz="1800" dirty="0" smtClean="0">
                <a:solidFill>
                  <a:srgbClr val="FFFF00"/>
                </a:solidFill>
              </a:rPr>
              <a:t> http://www.paul-revere-heritage.com/trivia.html</a:t>
            </a:r>
          </a:p>
          <a:p>
            <a:endParaRPr lang="en-US" sz="1800"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97</TotalTime>
  <Words>365</Words>
  <Application>Microsoft Office PowerPoint</Application>
  <PresentationFormat>On-screen Show (4:3)</PresentationFormat>
  <Paragraphs>42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Paul Revere </vt:lpstr>
      <vt:lpstr>Paul’s Life and Growing Up</vt:lpstr>
      <vt:lpstr>Paul’s Life in the War</vt:lpstr>
      <vt:lpstr>Paul’s Life After the War</vt:lpstr>
      <vt:lpstr>Did You Know?</vt:lpstr>
      <vt:lpstr>Credits</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Paul Revere</dc:title>
  <dc:creator>WA</dc:creator>
  <cp:lastModifiedBy>WA</cp:lastModifiedBy>
  <cp:revision>15</cp:revision>
  <dcterms:created xsi:type="dcterms:W3CDTF">2011-04-07T16:51:27Z</dcterms:created>
  <dcterms:modified xsi:type="dcterms:W3CDTF">2011-04-11T15:20:38Z</dcterms:modified>
</cp:coreProperties>
</file>